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512" r:id="rId3"/>
    <p:sldId id="513" r:id="rId4"/>
    <p:sldId id="514" r:id="rId5"/>
    <p:sldId id="515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</p:sldIdLst>
  <p:sldSz cx="9144000" cy="6858000" type="screen4x3"/>
  <p:notesSz cx="6858000" cy="973455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EFEF"/>
    <a:srgbClr val="F7F7F7"/>
    <a:srgbClr val="003399"/>
    <a:srgbClr val="DDDDDD"/>
    <a:srgbClr val="C0C0C0"/>
    <a:srgbClr val="EFF1A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66" autoAdjust="0"/>
    <p:restoredTop sz="9466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184EA76D-1BDB-4AB0-9549-E41F80F7A3AC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AF6BA2AF-F190-4BFF-B87D-C2E8D0A13C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0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1313A521-C09D-4093-9BDA-5FEB76737595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5688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fld id="{9C5220AD-7A12-46B4-8E44-43228C6349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1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FEA3-6A9A-441C-B106-5B638079D1A9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911D-A3B4-4FE2-85F8-5CDAF62C5A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7D6E-33FA-47C2-900A-85ECC2E5D502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AF84-2AAA-4DD6-AF42-A06FF8055C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0106-5775-4887-A73B-4918DB49726C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C964C-1034-4E3C-ACE7-AA3AC06C34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52AC-D2A3-43D1-B0EA-1CE4E51B4FAC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CA13-BC93-40DC-B9E4-EC485202A9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7B16-CA08-497F-9FD3-0A11A0AE40AB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3BD7-DCFB-4D2E-B849-8EC785A29D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A1BA-C91A-4019-B4B8-BAA31A9481BB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7C20-1051-435A-BED5-0952E032D6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2EE-DDDE-449B-9FF7-8FDA55AEFCE8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9B3D8-B271-404E-BB97-F7DBD69642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DC3C-25C3-491E-BFB4-D85D87FBED31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8F21-DFB3-48BA-BD99-4636CDC08B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0648-04DB-4B93-AD77-E7E6B4C813FB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CBD4-32E4-4785-9C18-6CE8C31869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CBE83-B1B6-4A69-AB25-48CFD5F45A7E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8D1E-F29E-4440-BD21-8953D3815D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ABED-59BD-4E67-977D-B82AAC79C228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4387-3BF3-4CAB-9570-D8EA5B5AD8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0D1B809-7032-4CCD-B782-C7DBF04C0398}" type="datetime12">
              <a:rPr lang="ar-EG" smtClean="0"/>
              <a:t>04/11/2018 09:35 م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ar-SA"/>
              <a:t>إعداد د شوكت القاضى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30804FEC-14AD-42DE-8276-6ABCE80633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885113" y="0"/>
            <a:ext cx="1258887" cy="6858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468313" y="1125538"/>
            <a:ext cx="7127875" cy="446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4000" b="1" dirty="0">
                <a:solidFill>
                  <a:srgbClr val="FF0000"/>
                </a:solidFill>
                <a:cs typeface="Akhbar MT" pitchFamily="2" charset="-78"/>
              </a:rPr>
              <a:t>أسس التصميم والرسم </a:t>
            </a:r>
            <a:r>
              <a:rPr lang="ar-EG" sz="4000" b="1" dirty="0" smtClean="0">
                <a:solidFill>
                  <a:srgbClr val="FF0000"/>
                </a:solidFill>
                <a:cs typeface="Akhbar MT" pitchFamily="2" charset="-78"/>
              </a:rPr>
              <a:t>المعماري</a:t>
            </a:r>
            <a:endParaRPr lang="ar-EG" sz="4000" b="1" dirty="0">
              <a:solidFill>
                <a:srgbClr val="FF0000"/>
              </a:solidFill>
              <a:cs typeface="Akhbar MT" pitchFamily="2" charset="-78"/>
            </a:endParaRPr>
          </a:p>
          <a:p>
            <a:pPr algn="ctr"/>
            <a:r>
              <a:rPr lang="ar-EG" sz="6000" b="1" dirty="0" smtClean="0">
                <a:solidFill>
                  <a:srgbClr val="FF0000"/>
                </a:solidFill>
                <a:cs typeface="Akhbar MT" pitchFamily="2" charset="-78"/>
              </a:rPr>
              <a:t>تصميم غرف المعيشة </a:t>
            </a:r>
            <a:endParaRPr lang="ar-EG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17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239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7175" name="Picture 12" descr="الطعام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42976" y="284199"/>
            <a:ext cx="5588024" cy="616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341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8199" name="Picture 13" descr="الطعام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96902" y="259149"/>
            <a:ext cx="6518304" cy="607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45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546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922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223" name="Picture 13" descr="الطعام-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8660" y="357166"/>
            <a:ext cx="6655494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6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4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751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0247" name="Picture 12" descr="الطعام-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59" y="911782"/>
            <a:ext cx="7299352" cy="516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0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1271" name="Picture 11" descr="الطعام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329312" y="357166"/>
            <a:ext cx="5100076" cy="6107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853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3319" name="Picture 12" descr="الطعام-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11958" y="357166"/>
            <a:ext cx="6799886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3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444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4343" name="Picture 12" descr="الطعا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58" y="1063546"/>
            <a:ext cx="7276176" cy="458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22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956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5367" name="Picture 12" descr="الطعام-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83119" y="928671"/>
            <a:ext cx="7141631" cy="50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3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829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6391" name="Picture 12" descr="Minimum clearances for dining are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42976" y="342629"/>
            <a:ext cx="5721374" cy="611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66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594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7415" name="Picture 12" descr="1024I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04774" y="642918"/>
            <a:ext cx="7239050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28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ar-EG" dirty="0" smtClean="0"/>
              <a:t>الغرف المعيشية </a:t>
            </a:r>
            <a:endParaRPr lang="en-US" altLang="ar-EG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altLang="ar-EG" sz="2800"/>
              <a:t> اهم الانشطه التي تمارس فيها الجلوس والقراءه الاستماع والمشاهده للتليفزيون التواصل بين افراد الاسره </a:t>
            </a:r>
          </a:p>
          <a:p>
            <a:r>
              <a:rPr lang="ar-EG" altLang="ar-EG" sz="2800"/>
              <a:t> تناول الطعام وتخزين الادوات الخاصه بالطعام او تخزين الكتب </a:t>
            </a:r>
          </a:p>
          <a:p>
            <a:r>
              <a:rPr lang="ar-EG" altLang="ar-EG" sz="2800"/>
              <a:t> استقبال الضيوف </a:t>
            </a:r>
          </a:p>
          <a:p>
            <a:r>
              <a:rPr lang="ar-EG" altLang="ar-EG" sz="2800"/>
              <a:t> الاستذكار او اداء عمل يديوي او هوايه </a:t>
            </a:r>
          </a:p>
          <a:p>
            <a:r>
              <a:rPr lang="ar-EG" altLang="ar-EG" sz="2800"/>
              <a:t>اذن فهو منطقه حيوية يوجد به تجمع كبير من الافراد من داخل او خارج المنزل </a:t>
            </a:r>
            <a:endParaRPr lang="en-US" altLang="ar-EG" sz="2800"/>
          </a:p>
        </p:txBody>
      </p:sp>
    </p:spTree>
    <p:extLst>
      <p:ext uri="{BB962C8B-B14F-4D97-AF65-F5344CB8AC3E}">
        <p14:creationId xmlns:p14="http://schemas.microsoft.com/office/powerpoint/2010/main" val="146202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843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696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A-Full-Floor-Condominium-in-NYC-04-1150x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71120"/>
            <a:ext cx="7572428" cy="504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08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1946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A-Full-Floor-Condominium-in-NYC-10-1150x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8704"/>
            <a:ext cx="7500990" cy="499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21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004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0487" name="Picture 11" descr="994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042" y="928670"/>
            <a:ext cx="7425792" cy="4948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106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1511" name="Picture 12" descr="968I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b="6494"/>
          <a:stretch>
            <a:fillRect/>
          </a:stretch>
        </p:blipFill>
        <p:spPr bwMode="auto">
          <a:xfrm>
            <a:off x="328646" y="714356"/>
            <a:ext cx="7333122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6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2535" name="Picture 12" descr="943I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b="7692"/>
          <a:stretch>
            <a:fillRect/>
          </a:stretch>
        </p:blipFill>
        <p:spPr bwMode="auto">
          <a:xfrm>
            <a:off x="209962" y="571480"/>
            <a:ext cx="7423587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22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311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3559" name="Picture 12" descr="941I"/>
          <p:cNvPicPr>
            <a:picLocks noChangeAspect="1" noChangeArrowheads="1"/>
          </p:cNvPicPr>
          <p:nvPr/>
        </p:nvPicPr>
        <p:blipFill>
          <a:blip r:embed="rId2"/>
          <a:srcRect b="4286"/>
          <a:stretch>
            <a:fillRect/>
          </a:stretch>
        </p:blipFill>
        <p:spPr bwMode="auto">
          <a:xfrm>
            <a:off x="209338" y="928670"/>
            <a:ext cx="748969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62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458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413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4583" name="Picture 12" descr="927I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60386" y="642918"/>
            <a:ext cx="7523612" cy="564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60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560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420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560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607" name="Picture 13" descr="Combined living-dining ro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9246" y="928670"/>
            <a:ext cx="7498456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67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663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624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6631" name="Picture 11" descr="Minimum clearances circulation and conversation areas for living room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533635" y="285729"/>
            <a:ext cx="4967191" cy="609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60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65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765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7655" name="Picture 12" descr="Minimun clearances circul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248843" y="285729"/>
            <a:ext cx="5504382" cy="616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3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altLang="ar-EG"/>
              <a:t>التوجيه غرف المعيشه </a:t>
            </a:r>
            <a:endParaRPr lang="en-US" altLang="ar-EG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altLang="ar-EG"/>
              <a:t>ا</a:t>
            </a:r>
            <a:r>
              <a:rPr lang="ar-SA" altLang="ar-EG"/>
              <a:t>لاعتبارات الخاصة بالبيئة الخارجية </a:t>
            </a:r>
            <a:r>
              <a:rPr lang="ar-EG" altLang="ar-EG"/>
              <a:t> ثلاثه </a:t>
            </a:r>
            <a:r>
              <a:rPr lang="ar-SA" altLang="ar-EG"/>
              <a:t>: (الرياح-الشمس-المطل).</a:t>
            </a:r>
            <a:br>
              <a:rPr lang="ar-SA" altLang="ar-EG"/>
            </a:br>
            <a:r>
              <a:rPr lang="ar-SA" altLang="ar-EG"/>
              <a:t>1-يفضل التوجيه للشمال والشرق.</a:t>
            </a:r>
            <a:br>
              <a:rPr lang="ar-SA" altLang="ar-EG"/>
            </a:br>
            <a:r>
              <a:rPr lang="ar-SA" altLang="ar-EG"/>
              <a:t>2-يفضل التوجيه على المطل.</a:t>
            </a:r>
            <a:r>
              <a:rPr lang="en-US" altLang="ar-EG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1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522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8679" name="Picture 14" descr="Minilnun1 clearances and circulation for combined living dining are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84264" y="257976"/>
            <a:ext cx="5530876" cy="6123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9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184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9703" name="Picture 12" descr="فرش المعيشة-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357290" y="236254"/>
            <a:ext cx="5262585" cy="628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39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2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287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072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0727" name="Picture 12" descr="فرش المعيشة-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395458" y="285728"/>
            <a:ext cx="5237118" cy="616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66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389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175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1751" name="Picture 12" descr="فرش المعيشة-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8440" y="571480"/>
            <a:ext cx="7425394" cy="566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03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277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058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2775" name="Picture 12" descr="غرفة معيش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4282" y="642918"/>
            <a:ext cx="4447164" cy="552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2" descr="نوم مزدوج الجلوس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642919"/>
            <a:ext cx="282547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7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482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4823" name="Picture 12" descr="فرش المعيشة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85818" y="285728"/>
            <a:ext cx="6188290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584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775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584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5847" name="Picture 12" descr="فرش المعيشة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071670" y="183940"/>
            <a:ext cx="4270393" cy="634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8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687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877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687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6871" name="Picture 12" descr="فرش المعيشة-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857356" y="276933"/>
            <a:ext cx="4392632" cy="617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789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789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7895" name="Picture 12" descr="فرش المعيشة-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7315" y="428604"/>
            <a:ext cx="7077325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81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891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9082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8919" name="Picture 12" descr="فرش المعيشة-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6869" y="285728"/>
            <a:ext cx="6213056" cy="612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88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altLang="ar-EG"/>
              <a:t>الاتصال بين اجزاء فراغ المعيشه </a:t>
            </a:r>
            <a:endParaRPr lang="en-US" altLang="ar-EG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altLang="ar-EG"/>
              <a:t> يمكن ان يكون افقي من خلال ممرات الحركه التي يجب الا تقل عن 90 سم </a:t>
            </a:r>
          </a:p>
          <a:p>
            <a:r>
              <a:rPr lang="ar-EG" altLang="ar-EG"/>
              <a:t>او يكون راسيا في حاله المسكن من دورين ويتم تقسيم فراغ المعيشه الي جزئين بكل دور </a:t>
            </a:r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11838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994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160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994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9943" name="Picture 12" descr="غرفة معيشة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923905" y="357167"/>
            <a:ext cx="6024584" cy="6024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72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096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468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0967" name="Picture 12" descr="فرش المعيشة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349011" y="285729"/>
            <a:ext cx="5358178" cy="616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3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570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199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1991" name="Picture 12" descr="فرش المعيشة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81100" y="188913"/>
            <a:ext cx="5641975" cy="6335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66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826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3015" name="Picture 12" descr="غرفة معيشة وطعا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2264" y="285729"/>
            <a:ext cx="6356074" cy="609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2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516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404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4039" name="Picture 12" descr="63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87" y="1071546"/>
            <a:ext cx="750673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01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618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506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1310571279-mg-7721-1000x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17" y="357166"/>
            <a:ext cx="6687118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3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1326677672-8-sitting-room-kitchen-terraces-903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0000"/>
            <a:ext cx="5541278" cy="613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4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 descr="living-roo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3" y="428604"/>
            <a:ext cx="7334265" cy="5500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1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ميزاني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290"/>
            <a:ext cx="6215106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608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 descr="ميزانين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7429552" cy="445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69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altLang="ar-EG"/>
              <a:t>موقع غرف المعيشه</a:t>
            </a:r>
            <a:endParaRPr lang="en-US" altLang="ar-EG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ar-EG" altLang="ar-EG"/>
              <a:t> يجب ان يكون علي علاقه وظيفيه  بمنطقه الطعام وقد يكونو في فراغ واحد </a:t>
            </a:r>
          </a:p>
          <a:p>
            <a:pPr>
              <a:lnSpc>
                <a:spcPct val="90000"/>
              </a:lnSpc>
            </a:pPr>
            <a:r>
              <a:rPr lang="ar-EG" altLang="ar-EG"/>
              <a:t>  يجب الا تفتح غرف المنزل من صاله المعيشه </a:t>
            </a:r>
          </a:p>
          <a:p>
            <a:pPr>
              <a:lnSpc>
                <a:spcPct val="90000"/>
              </a:lnSpc>
            </a:pPr>
            <a:r>
              <a:rPr lang="ar-EG" altLang="ar-EG"/>
              <a:t> يفضل ان يمتد فراغ المعيشه بتراس خارجي علي المطل </a:t>
            </a:r>
          </a:p>
          <a:p>
            <a:pPr>
              <a:lnSpc>
                <a:spcPct val="90000"/>
              </a:lnSpc>
            </a:pPr>
            <a:r>
              <a:rPr lang="ar-EG" altLang="ar-EG"/>
              <a:t>فراغ الاستقبال يفضل ان يكون ملحق به دوره مياه </a:t>
            </a:r>
          </a:p>
          <a:p>
            <a:pPr>
              <a:lnSpc>
                <a:spcPct val="90000"/>
              </a:lnSpc>
            </a:pPr>
            <a:r>
              <a:rPr lang="ar-EG" altLang="ar-EG"/>
              <a:t> يفضل ان تتوسط المنطقه المخصص للطعام بين فراغ المعيشه والاستقبال  </a:t>
            </a:r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38166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7111" name="Picture 12" descr="807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057" y="785794"/>
            <a:ext cx="7260339" cy="50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living-room-interior-furniture-bright-living-room-design-ideas-with-white-wall-and-wooden-flooring-featuring-colorful-velvet-and-floral-pattern-mah-jong-modular-sofa-stunning-mah-jong-sofa-design-f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693969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96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6824255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1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915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0281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9159" name="Picture 12" descr="858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59" y="857232"/>
            <a:ext cx="7316075" cy="487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99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018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130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018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50183" name="Picture 12" descr="882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385" y="857232"/>
            <a:ext cx="7255563" cy="524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08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E:\shawkat go\مقررات دراسية\1-أولى عمارة\اسس تصميم\وضع التلفزيون بعيدا عن الحائ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33" y="928670"/>
            <a:ext cx="7595723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22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2" descr="E:\desktop\A Full Floor Condominium in NYC\A-Full-Floor-Condominium-in-NYC-12-1150x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7500990" cy="499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18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29e915be3e957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724553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6" y="642918"/>
            <a:ext cx="7310878" cy="547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4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bright-colorful-modern-living-room-furniture-5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450000"/>
            <a:ext cx="7050958" cy="528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61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1709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3079" name="Picture 11" descr="الجلو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422775" y="1123950"/>
            <a:ext cx="3028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الجلوس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12775" y="1125538"/>
            <a:ext cx="3692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96" y="357166"/>
            <a:ext cx="7072169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0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54616d93e58ece9e1c00008e_y-duplex-penthouse-pitsou-kedem-architects_goldvaser_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5370141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357166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cs typeface="PT Bold Heading" pitchFamily="2" charset="-78"/>
              </a:rPr>
              <a:t>Relaxation</a:t>
            </a:r>
            <a:r>
              <a:rPr lang="ar-EG" sz="3200" dirty="0" smtClean="0">
                <a:solidFill>
                  <a:srgbClr val="7030A0"/>
                </a:solidFill>
                <a:cs typeface="PT Bold Heading" pitchFamily="2" charset="-78"/>
              </a:rPr>
              <a:t>.. </a:t>
            </a:r>
            <a:r>
              <a:rPr lang="ar-EG" sz="3200" dirty="0" smtClean="0">
                <a:solidFill>
                  <a:srgbClr val="FFFF00"/>
                </a:solidFill>
                <a:cs typeface="PT Bold Heading" pitchFamily="2" charset="-78"/>
              </a:rPr>
              <a:t>والقراءة</a:t>
            </a:r>
            <a:r>
              <a:rPr lang="ar-EG" sz="3200" dirty="0" smtClean="0">
                <a:solidFill>
                  <a:srgbClr val="7030A0"/>
                </a:solidFill>
                <a:cs typeface="PT Bold Heading" pitchFamily="2" charset="-78"/>
              </a:rPr>
              <a:t> .. </a:t>
            </a:r>
            <a:r>
              <a:rPr lang="ar-EG" sz="3200" dirty="0" smtClean="0">
                <a:solidFill>
                  <a:srgbClr val="00B050"/>
                </a:solidFill>
                <a:cs typeface="PT Bold Heading" pitchFamily="2" charset="-78"/>
              </a:rPr>
              <a:t>والراحة</a:t>
            </a:r>
            <a:r>
              <a:rPr lang="ar-EG" sz="3200" dirty="0" smtClean="0">
                <a:solidFill>
                  <a:srgbClr val="7030A0"/>
                </a:solidFill>
                <a:cs typeface="PT Bold Heading" pitchFamily="2" charset="-78"/>
              </a:rPr>
              <a:t> .. </a:t>
            </a:r>
            <a:r>
              <a:rPr lang="ar-EG" sz="3200" dirty="0" smtClean="0">
                <a:solidFill>
                  <a:srgbClr val="FF00FF"/>
                </a:solidFill>
                <a:cs typeface="PT Bold Heading" pitchFamily="2" charset="-78"/>
              </a:rPr>
              <a:t>والهدوء</a:t>
            </a:r>
            <a:r>
              <a:rPr lang="ar-EG" sz="3200" dirty="0" smtClean="0">
                <a:solidFill>
                  <a:srgbClr val="7030A0"/>
                </a:solidFill>
                <a:cs typeface="PT Bold Heading" pitchFamily="2" charset="-78"/>
              </a:rPr>
              <a:t>.. </a:t>
            </a:r>
            <a:endParaRPr lang="en-US" sz="3200" dirty="0" smtClean="0">
              <a:solidFill>
                <a:srgbClr val="7030A0"/>
              </a:solidFill>
              <a:cs typeface="PT Bold Heading" pitchFamily="2" charset="-78"/>
            </a:endParaRPr>
          </a:p>
          <a:p>
            <a:r>
              <a:rPr lang="ar-EG" sz="3200" dirty="0" smtClean="0">
                <a:solidFill>
                  <a:srgbClr val="9900CC"/>
                </a:solidFill>
                <a:cs typeface="PT Bold Heading" pitchFamily="2" charset="-78"/>
              </a:rPr>
              <a:t>اشرب </a:t>
            </a:r>
            <a:r>
              <a:rPr lang="ar-EG" sz="3200" dirty="0" err="1" smtClean="0">
                <a:solidFill>
                  <a:srgbClr val="9900CC"/>
                </a:solidFill>
                <a:cs typeface="PT Bold Heading" pitchFamily="2" charset="-78"/>
              </a:rPr>
              <a:t>أى</a:t>
            </a:r>
            <a:r>
              <a:rPr lang="ar-EG" sz="3200" dirty="0" smtClean="0">
                <a:solidFill>
                  <a:srgbClr val="9900CC"/>
                </a:solidFill>
                <a:cs typeface="PT Bold Heading" pitchFamily="2" charset="-78"/>
              </a:rPr>
              <a:t> حاجة </a:t>
            </a:r>
            <a:r>
              <a:rPr lang="ar-EG" sz="3200" dirty="0" err="1" smtClean="0">
                <a:solidFill>
                  <a:srgbClr val="9900CC"/>
                </a:solidFill>
                <a:cs typeface="PT Bold Heading" pitchFamily="2" charset="-78"/>
              </a:rPr>
              <a:t>ساقعة</a:t>
            </a:r>
            <a:r>
              <a:rPr lang="ar-EG" sz="3200" dirty="0" smtClean="0">
                <a:solidFill>
                  <a:srgbClr val="9900CC"/>
                </a:solidFill>
                <a:cs typeface="PT Bold Heading" pitchFamily="2" charset="-78"/>
              </a:rPr>
              <a:t>....</a:t>
            </a:r>
            <a:endParaRPr lang="en-US" sz="3200" dirty="0">
              <a:solidFill>
                <a:srgbClr val="9900CC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3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223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335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223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52231" name="Picture 13" descr="2217313431_70e7d843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508" y="785794"/>
            <a:ext cx="7220631" cy="514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2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5" y="1285860"/>
            <a:ext cx="6333781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6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0823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711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3857544661185955bef8a0ae2963a029.jp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571471" y="1071546"/>
            <a:ext cx="6632049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0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31335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223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571472" y="428604"/>
            <a:ext cx="6500858" cy="55007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80552" dir="311666" algn="ctr" rotWithShape="0">
              <a:srgbClr val="808080"/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54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شكرا لحسن الاستماع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54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إلى اللقاء </a:t>
            </a:r>
            <a:r>
              <a:rPr lang="ar-EG" sz="5400" dirty="0" err="1" smtClean="0">
                <a:solidFill>
                  <a:srgbClr val="0070C0"/>
                </a:solidFill>
                <a:cs typeface="PT Bold Heading" pitchFamily="2" charset="-78"/>
              </a:rPr>
              <a:t>فى</a:t>
            </a: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 المحاضرة القادمة</a:t>
            </a:r>
            <a:endParaRPr lang="en-US" sz="5400" dirty="0" smtClean="0">
              <a:solidFill>
                <a:srgbClr val="0070C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67273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4105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4103" name="Picture 12" descr="Formal dining room clearances and circul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01010" y="642918"/>
            <a:ext cx="7256914" cy="578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0345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5127" name="Picture 12" descr="الجلوس والرحيل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08676" y="285729"/>
            <a:ext cx="5669949" cy="616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23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71369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EG"/>
                <a:t>ؤ</a:t>
              </a:r>
              <a:endParaRPr lang="en-US"/>
            </a:p>
          </p:txBody>
        </p:sp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 rot="-5400000">
              <a:off x="3443" y="1730"/>
              <a:ext cx="381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3200" b="1">
                  <a:solidFill>
                    <a:schemeClr val="bg1"/>
                  </a:solidFill>
                </a:rPr>
                <a:t>أسس التصميم والرسم المعمارى</a:t>
              </a:r>
            </a:p>
            <a:p>
              <a:pPr algn="ctr" rtl="0"/>
              <a:r>
                <a:rPr lang="ar-SA" sz="3200" b="1">
                  <a:solidFill>
                    <a:schemeClr val="bg1"/>
                  </a:solidFill>
                </a:rPr>
                <a:t>تصميم المعيشة والطعام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6151" name="Picture 12" descr="الجلوس والرحيل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214414" y="325603"/>
            <a:ext cx="5567386" cy="61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42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0552" dir="311666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0552" dir="311666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667</Words>
  <Application>Microsoft Office PowerPoint</Application>
  <PresentationFormat>On-screen Show (4:3)</PresentationFormat>
  <Paragraphs>1059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تصميم افتراضي</vt:lpstr>
      <vt:lpstr>PowerPoint Presentation</vt:lpstr>
      <vt:lpstr>الغرف المعيشية </vt:lpstr>
      <vt:lpstr>التوجيه غرف المعيشه </vt:lpstr>
      <vt:lpstr>الاتصال بين اجزاء فراغ المعيشه </vt:lpstr>
      <vt:lpstr>موقع غرف المعيشه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elkady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المراكز السكنية التجارية</dc:title>
  <dc:creator>shawkat elkady</dc:creator>
  <cp:lastModifiedBy>ahmed-padeel</cp:lastModifiedBy>
  <cp:revision>217</cp:revision>
  <dcterms:created xsi:type="dcterms:W3CDTF">2006-03-01T21:05:30Z</dcterms:created>
  <dcterms:modified xsi:type="dcterms:W3CDTF">2018-11-04T21:19:48Z</dcterms:modified>
</cp:coreProperties>
</file>